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5045F-D1C6-7093-6057-04D2F3140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B680F-A7DF-276C-6423-A948198C6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16D78-8506-7CF1-F877-BFAA27A6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37828-8602-387D-369D-2C5321D5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C81B9-67CC-0DCE-E043-004493B3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8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4A162-531E-8FC3-41DD-52CC7621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914814-2130-8E70-571A-E30DE771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B9502-B919-52CB-FA45-A1C28CEE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1C441-1CD3-CB21-37C7-2035D682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36E4F-B3AD-2692-F615-407CCA33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9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75B2D2-12A0-1C43-989A-1F945985F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2EEE21-B882-A9E9-F88E-391C25D9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0EB02-F3FB-1256-F8A3-AF232CDD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47420-7617-5D4A-FF7C-4B2DE5F7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9A994-52AA-F8CB-F6E3-2EB15185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5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7B959-9DF5-FDB6-81BC-6A077C0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BF9B4D-EED8-909E-0083-CF283CE9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47CE2-CE97-189F-AE95-C0A5C9BC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6FD01-5023-D3B9-FD1C-794E8D90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A59A7-4223-3B22-4AF4-52A11A5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8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6BA16-CC2D-4D72-DE2F-8A2232EC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99373-03CE-657D-65F5-C53EDC99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02515-22AF-5F21-BD70-ED1D2EB9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DE734-48C0-9D5E-3D13-8213A1F8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E33C2-AEFE-8751-B30F-E57ACCFE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9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095D5-9DBA-7BA1-C544-3367BB33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C9F22-39EC-E0F8-C843-66EF032BF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8731C1-18FF-F354-123C-F185CBAC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7D927-9611-F7C8-22AB-2C208035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A1A07-8619-8F80-102A-B1017960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75DA0-537C-BA2F-CFE8-BD49C6BB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B5B8-156B-20E2-1E78-464294E2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9B7C-A4D9-89EE-1527-9699A724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28467F-77D0-EB5F-F566-02C0F45CE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4AE97-24FF-3956-3D4E-BA65CB5E4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FFAD9-23A6-2360-606F-C6C14D6DD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2F5DC8-9600-CB49-1B14-493F66B9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F44490-C81C-AC9C-42CB-AEF0CE3E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99D471-DA7E-EA60-FB95-DCFE7FCE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6E35-23EE-1798-C544-7A1FA8C3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BDCF2B-6428-013E-D79D-25F6CE08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C03EF-9566-17D6-9AB1-83C2FD20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D87079-C04B-CA2D-5ABF-0A3A13AC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B7EFA8-90FB-6D18-8F0A-7206477B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F0E0AE-AA1F-3A13-2A71-784F7895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C77AC9-31E4-C52B-A302-9B5272E4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5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53B4E-EDFF-555A-720A-8BFA9197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BC4E7-A16E-1045-6F1C-68967A17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39FC1-B7AE-E992-6C62-0D3E8DE3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811D3-96CB-53DF-6645-6D8D6546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4A6F-EE7D-9329-3EBE-DE633822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B4398-45E8-9081-11CE-359C6B32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1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246E2-94F0-1389-65E5-C0CECCBC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8DAA4-3DE2-8662-7502-F640E6384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36FD2-25A2-2C2A-BCE0-9DF0B799E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A9F21-CC21-CF5A-F35C-6704684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F0053-5724-76AB-8090-A1FFC899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B7AB5-8E59-E35C-B7CD-5122E0BB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2CAE2-EB0F-2503-9AFB-8AAB0177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3DED1-7CA5-4CA9-4A0A-2638DBE4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6A423-B34F-6A5A-39C9-CDAFCB8B9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C751-464B-4BED-8C1E-980813D82232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BD1BC-4144-CDFA-0307-67EA5B3CF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BE8CC-80BB-CE8F-E2BC-6BAB59869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8C95-06F5-456A-8A14-F0F1E9A0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DF944-9814-083B-7172-96745A078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1" i="1" dirty="0">
                <a:solidFill>
                  <a:srgbClr val="C00000"/>
                </a:solidFill>
                <a:effectLst/>
                <a:latin typeface="TimesNewRoman"/>
              </a:rPr>
              <a:t>Греческий мир глазами Арсения Суханова – церковного дипломата</a:t>
            </a:r>
            <a:br>
              <a:rPr lang="ru-RU" sz="1800" b="1" i="1" dirty="0">
                <a:solidFill>
                  <a:srgbClr val="C00000"/>
                </a:solidFill>
                <a:effectLst/>
                <a:latin typeface="TimesNewRoman"/>
              </a:rPr>
            </a:br>
            <a:r>
              <a:rPr lang="ru-RU" sz="1800" b="1" i="1" dirty="0">
                <a:solidFill>
                  <a:srgbClr val="C00000"/>
                </a:solidFill>
                <a:effectLst/>
                <a:latin typeface="Times-BoldItalic"/>
              </a:rPr>
              <a:t>XVII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NewRoman"/>
              </a:rPr>
              <a:t>века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157951-E255-D8E6-F51D-08432095D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Ю.Н. Бузыкина</a:t>
            </a:r>
          </a:p>
        </p:txBody>
      </p:sp>
    </p:spTree>
    <p:extLst>
      <p:ext uri="{BB962C8B-B14F-4D97-AF65-F5344CB8AC3E}">
        <p14:creationId xmlns:p14="http://schemas.microsoft.com/office/powerpoint/2010/main" val="45982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296F96-9CAC-6D5E-9A62-50FD2C1A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64" y="982047"/>
            <a:ext cx="9758071" cy="51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E3DE74-0DA4-FCE6-7265-56DC9C62F1FB}"/>
              </a:ext>
            </a:extLst>
          </p:cNvPr>
          <p:cNvSpPr txBox="1"/>
          <p:nvPr/>
        </p:nvSpPr>
        <p:spPr>
          <a:xfrm>
            <a:off x="781439" y="858044"/>
            <a:ext cx="51621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3366"/>
                </a:solidFill>
                <a:effectLst/>
                <a:latin typeface="PTSerifProWebBold"/>
              </a:rPr>
              <a:t>АРСЕ́НИЙ СУХА́НОВ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 (в ми­ру Ан­тон Пу­ти­лин) (ру­беж 16–17 вв. – 14.8.1668, Трои­це-Сер­ги­ев монастырь)</a:t>
            </a:r>
          </a:p>
          <a:p>
            <a:endParaRPr lang="ru-RU" dirty="0">
              <a:solidFill>
                <a:srgbClr val="003366"/>
              </a:solidFill>
              <a:latin typeface="PTSerifProWebRegular"/>
            </a:endParaRPr>
          </a:p>
          <a:p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Ие­ро­мо­нах, цер­ков­ный дея­тель. По­сле 1622 при­нял мо­на­ше­ский по­стриг, с августа 1633 был ар­хи­диа­ко­ном при пат­ри­ар­хе 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Italic"/>
              </a:rPr>
              <a:t>Фи­ла­ре­те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, его сек­ре­та­рём и хра­ни­те­лем пат­ри­ар­шей каз­ны. Ме­ж­ду 1642 и 1645 ру­ко­по­ло­жен во ие­ро­мо­на­ха, на­зна­чен на­стоя­те­лем Тро­иц­ко­го Бо­го­яв­лен­ско­го монастыря в Крем­ле, с 1656 ке­ларь Трои­це-Сер­гие­ва мо­на­сты­ря.</a:t>
            </a:r>
            <a:endParaRPr lang="ru-RU" dirty="0"/>
          </a:p>
        </p:txBody>
      </p:sp>
      <p:pic>
        <p:nvPicPr>
          <p:cNvPr id="1026" name="Picture 2" descr="Изображение автографа">
            <a:extLst>
              <a:ext uri="{FF2B5EF4-FFF2-40B4-BE49-F238E27FC236}">
                <a16:creationId xmlns:a16="http://schemas.microsoft.com/office/drawing/2014/main" id="{FDD86B69-1F2C-DBDB-B027-DC71CB35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6022"/>
            <a:ext cx="59340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37F2D1-3AA5-04CD-FF60-865D421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Путешествия на Восток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C8FC7-0EA8-7631-4AC9-F6FEBB12A7BF}"/>
              </a:ext>
            </a:extLst>
          </p:cNvPr>
          <p:cNvSpPr txBox="1"/>
          <p:nvPr/>
        </p:nvSpPr>
        <p:spPr>
          <a:xfrm>
            <a:off x="838200" y="177155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555555"/>
                </a:solidFill>
                <a:effectLst/>
                <a:latin typeface="Arial Unicode MS"/>
              </a:rPr>
              <a:t>Поездка в Молдавию и Валахию (1649-1650), прения с греками о вере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C1105-1530-3042-2EB3-AD7474BA6F2D}"/>
              </a:ext>
            </a:extLst>
          </p:cNvPr>
          <p:cNvSpPr txBox="1"/>
          <p:nvPr/>
        </p:nvSpPr>
        <p:spPr>
          <a:xfrm>
            <a:off x="838200" y="286177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555555"/>
                </a:solidFill>
                <a:effectLst/>
                <a:latin typeface="Arial Unicode MS"/>
              </a:rPr>
              <a:t>Путешествие на Восток (1651-1653)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BECF9-C3E1-E9A7-42FC-6C0FBD4799E6}"/>
              </a:ext>
            </a:extLst>
          </p:cNvPr>
          <p:cNvSpPr txBox="1"/>
          <p:nvPr/>
        </p:nvSpPr>
        <p:spPr>
          <a:xfrm>
            <a:off x="838200" y="4140073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555555"/>
                </a:solidFill>
                <a:effectLst/>
                <a:latin typeface="Arial Unicode MS"/>
              </a:rPr>
              <a:t>Поездка на Афон за греческими рукописями (1653-1655)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2A6AF7-B14E-FFCE-8727-5F690B23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222" y="34603"/>
            <a:ext cx="5217827" cy="67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41DAFB-FD02-A4D8-CE53-336EA831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Литературное наследие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1B465-0D46-800B-19E9-AD107FF86AF4}"/>
              </a:ext>
            </a:extLst>
          </p:cNvPr>
          <p:cNvSpPr txBox="1"/>
          <p:nvPr/>
        </p:nvSpPr>
        <p:spPr>
          <a:xfrm>
            <a:off x="838200" y="1419341"/>
            <a:ext cx="11132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1650 - «Пре­ния с гре­ка­ми о ве­ре». Это отчёт о по­езд­ке, ­поданный в По­соль­ский при­каз в Мо­ск­ве, </a:t>
            </a:r>
            <a:r>
              <a:rPr lang="ru-RU" dirty="0">
                <a:solidFill>
                  <a:srgbClr val="003366"/>
                </a:solidFill>
                <a:latin typeface="PTSerifProWebRegular"/>
              </a:rPr>
              <a:t>в сочинении 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до­ка­зы­ва­ет­ся чис­то­та рус. пра­во­сла­вия и его об­ря­дов. </a:t>
            </a:r>
          </a:p>
          <a:p>
            <a:endParaRPr lang="ru-RU" dirty="0">
              <a:solidFill>
                <a:srgbClr val="003366"/>
              </a:solidFill>
              <a:latin typeface="PTSerifProWebRegular"/>
            </a:endParaRPr>
          </a:p>
          <a:p>
            <a:endParaRPr lang="ru-RU" b="0" i="0" dirty="0">
              <a:solidFill>
                <a:srgbClr val="003366"/>
              </a:solidFill>
              <a:effectLst/>
              <a:latin typeface="PTSerifProWebRegular"/>
            </a:endParaRPr>
          </a:p>
          <a:p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1653 - «</a:t>
            </a:r>
            <a:r>
              <a:rPr lang="ru-RU" b="0" i="0" dirty="0" err="1">
                <a:solidFill>
                  <a:srgbClr val="003366"/>
                </a:solidFill>
                <a:effectLst/>
                <a:latin typeface="PTSerifProWebRegular"/>
              </a:rPr>
              <a:t>Про­ски­ни­та­рий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». В 1651–53 Арсений Суханов ез­дил на пра­во­слав­ный Вос­ток (в Кон­стан­ти­но­поль, Ие­ру­са­лим, Еги­пет) с це­лью срав­нительного изу­че­ния греческой и русской цер­ков­ной прак­ти­ки. Уви­ден­ное во вре­мя пу­те­ше­ст­вия и кри­тические от­зы­вы о гре­ках из­ло­жил в этом сочинении.</a:t>
            </a:r>
          </a:p>
          <a:p>
            <a:endParaRPr lang="ru-RU" dirty="0">
              <a:solidFill>
                <a:srgbClr val="003366"/>
              </a:solidFill>
              <a:latin typeface="PTSerifProWebRegular"/>
            </a:endParaRPr>
          </a:p>
          <a:p>
            <a:endParaRPr lang="ru-RU" b="0" i="0" dirty="0">
              <a:solidFill>
                <a:srgbClr val="003366"/>
              </a:solidFill>
              <a:effectLst/>
              <a:latin typeface="PTSerifProWebRegular"/>
            </a:endParaRPr>
          </a:p>
          <a:p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По­сле 1653, ис­поль­зуя текст «</a:t>
            </a:r>
            <a:r>
              <a:rPr lang="ru-RU" b="0" i="0" dirty="0" err="1">
                <a:solidFill>
                  <a:srgbClr val="003366"/>
                </a:solidFill>
                <a:effectLst/>
                <a:latin typeface="PTSerifProWebRegular"/>
              </a:rPr>
              <a:t>Про­ски­ни­та­рия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», </a:t>
            </a:r>
            <a:r>
              <a:rPr lang="ru-RU" dirty="0">
                <a:solidFill>
                  <a:srgbClr val="003366"/>
                </a:solidFill>
                <a:latin typeface="PTSerifProWebRegular"/>
              </a:rPr>
              <a:t>Суханов</a:t>
            </a:r>
            <a:r>
              <a:rPr lang="ru-RU" b="0" i="0" dirty="0">
                <a:solidFill>
                  <a:srgbClr val="003366"/>
                </a:solidFill>
                <a:effectLst/>
                <a:latin typeface="PTSerifProWebRegular"/>
              </a:rPr>
              <a:t> со­ста­вил соч. «О чи­нах гре­че­ских вкрат­це».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27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AE2E5-7819-C901-6E55-9F6EFE7A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08" y="0"/>
            <a:ext cx="10515600" cy="1325563"/>
          </a:xfrm>
        </p:spPr>
        <p:txBody>
          <a:bodyPr/>
          <a:lstStyle/>
          <a:p>
            <a:r>
              <a:rPr lang="ru-RU" dirty="0"/>
              <a:t>Привез в Россию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CFB4E-7C9F-BA3E-64E1-7F358DA83D07}"/>
              </a:ext>
            </a:extLst>
          </p:cNvPr>
          <p:cNvSpPr txBox="1"/>
          <p:nvPr/>
        </p:nvSpPr>
        <p:spPr>
          <a:xfrm>
            <a:off x="307909" y="948690"/>
            <a:ext cx="1095258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Arial Unicode MS"/>
              </a:rPr>
              <a:t>Всего Суханов отобрал 498 книг. Наибольшее число - 158 рукописей и 5 печатных книг - в Иверском </a:t>
            </a:r>
            <a:r>
              <a:rPr lang="ru-RU" b="0" i="0" dirty="0" err="1">
                <a:effectLst/>
                <a:latin typeface="Arial Unicode MS"/>
              </a:rPr>
              <a:t>мон</a:t>
            </a:r>
            <a:r>
              <a:rPr lang="ru-RU" b="0" i="0" dirty="0">
                <a:effectLst/>
                <a:latin typeface="Arial Unicode MS"/>
              </a:rPr>
              <a:t>-ре, в </a:t>
            </a:r>
            <a:r>
              <a:rPr lang="ru-RU" b="0" i="0" dirty="0" err="1">
                <a:effectLst/>
                <a:latin typeface="Arial Unicode MS"/>
              </a:rPr>
              <a:t>Ватопедском</a:t>
            </a:r>
            <a:r>
              <a:rPr lang="ru-RU" b="0" i="0" dirty="0">
                <a:effectLst/>
                <a:latin typeface="Arial Unicode MS"/>
              </a:rPr>
              <a:t> </a:t>
            </a:r>
            <a:r>
              <a:rPr lang="ru-RU" b="0" i="0" dirty="0" err="1">
                <a:effectLst/>
                <a:latin typeface="Arial Unicode MS"/>
              </a:rPr>
              <a:t>мон</a:t>
            </a:r>
            <a:r>
              <a:rPr lang="ru-RU" b="0" i="0" dirty="0">
                <a:effectLst/>
                <a:latin typeface="Arial Unicode MS"/>
              </a:rPr>
              <a:t>-ре он выбрал 64 рукописи, в лавре св. Афанасия - 61. Древнейшими из привезенных А. греч. рукописей являются: пергаменный лист с отрывком из Посланий ап. Павла (VI в.), 30 Слов Григория Богослова (975), списки Евангелий (IX-XII вв.), Апостола (XI-XIV вв.), Номоканон Патриарха Фотия (XI в.), Минеи служебные и Минеи Четьи (XII-XVI вв.), творения святителей Василия Великого, Григория Богослова, Иоанна Златоуста и </a:t>
            </a:r>
            <a:r>
              <a:rPr lang="ru-RU" b="0" i="0" dirty="0" err="1">
                <a:effectLst/>
                <a:latin typeface="Arial Unicode MS"/>
              </a:rPr>
              <a:t>прп</a:t>
            </a:r>
            <a:r>
              <a:rPr lang="ru-RU" b="0" i="0" dirty="0">
                <a:effectLst/>
                <a:latin typeface="Arial Unicode MS"/>
              </a:rPr>
              <a:t>. Ефрема Сирина (XIV-XV вв.), церковная история Евсевия Кесарийского (XII-XIII вв.), сборники </a:t>
            </a:r>
            <a:r>
              <a:rPr lang="ru-RU" b="0" i="0" dirty="0" err="1">
                <a:effectLst/>
                <a:latin typeface="Arial Unicode MS"/>
              </a:rPr>
              <a:t>догматико</a:t>
            </a:r>
            <a:r>
              <a:rPr lang="ru-RU" b="0" i="0" dirty="0">
                <a:effectLst/>
                <a:latin typeface="Arial Unicode MS"/>
              </a:rPr>
              <a:t>-полемических сочинений (XIV в.). А. привез также значительное число греч. рукописей светского содержания, по-видимому предназначавшихся для греко-лат. школы: «Труды и дни» Гесиода (XV и XVI вв.), «Илиаду» и «Одиссею» Гомера (XIII, XV и XVI вв.), сочинения Аристотеля (XV-XVII вв.), Демосфена (XV и XVI вв.), </a:t>
            </a:r>
            <a:r>
              <a:rPr lang="ru-RU" b="0" i="0" dirty="0" err="1">
                <a:effectLst/>
                <a:latin typeface="Arial Unicode MS"/>
              </a:rPr>
              <a:t>Феокрита</a:t>
            </a:r>
            <a:r>
              <a:rPr lang="ru-RU" b="0" i="0" dirty="0">
                <a:effectLst/>
                <a:latin typeface="Arial Unicode MS"/>
              </a:rPr>
              <a:t> (XV в.), Аристофана (XVII в.), трагедии Эсхила, Софокла и Еврипида (XV и XVI вв.), «Описание Греции» </a:t>
            </a:r>
            <a:r>
              <a:rPr lang="ru-RU" b="0" i="0" dirty="0" err="1">
                <a:effectLst/>
                <a:latin typeface="Arial Unicode MS"/>
              </a:rPr>
              <a:t>Павсания</a:t>
            </a:r>
            <a:r>
              <a:rPr lang="ru-RU" b="0" i="0" dirty="0">
                <a:effectLst/>
                <a:latin typeface="Arial Unicode MS"/>
              </a:rPr>
              <a:t> (XVI в.), «Географию» </a:t>
            </a:r>
            <a:r>
              <a:rPr lang="ru-RU" b="0" i="0" dirty="0" err="1">
                <a:effectLst/>
                <a:latin typeface="Arial Unicode MS"/>
              </a:rPr>
              <a:t>Страбона</a:t>
            </a:r>
            <a:r>
              <a:rPr lang="ru-RU" b="0" i="0" dirty="0">
                <a:effectLst/>
                <a:latin typeface="Arial Unicode MS"/>
              </a:rPr>
              <a:t> (XV в.), медицинские трактаты Галена (XV и XVI вв.), Диоскорида (XVII в.), </a:t>
            </a:r>
            <a:r>
              <a:rPr lang="ru-RU" b="0" i="0" dirty="0" err="1">
                <a:effectLst/>
                <a:latin typeface="Arial Unicode MS"/>
              </a:rPr>
              <a:t>Орибасия</a:t>
            </a:r>
            <a:r>
              <a:rPr lang="ru-RU" b="0" i="0" dirty="0">
                <a:effectLst/>
                <a:latin typeface="Arial Unicode MS"/>
              </a:rPr>
              <a:t> (XVI в.).</a:t>
            </a:r>
          </a:p>
          <a:p>
            <a:pPr algn="l"/>
            <a:r>
              <a:rPr lang="ru-RU" b="0" i="0" dirty="0">
                <a:effectLst/>
                <a:latin typeface="Arial Unicode MS"/>
              </a:rPr>
              <a:t>Помимо греч. рукописей и изданий в серб. афонских </a:t>
            </a:r>
            <a:r>
              <a:rPr lang="ru-RU" b="0" i="0" dirty="0" err="1">
                <a:effectLst/>
                <a:latin typeface="Arial Unicode MS"/>
              </a:rPr>
              <a:t>мон</a:t>
            </a:r>
            <a:r>
              <a:rPr lang="ru-RU" b="0" i="0" dirty="0">
                <a:effectLst/>
                <a:latin typeface="Arial Unicode MS"/>
              </a:rPr>
              <a:t>-рях </a:t>
            </a:r>
            <a:r>
              <a:rPr lang="ru-RU" b="0" i="0" dirty="0" err="1">
                <a:effectLst/>
                <a:latin typeface="Arial Unicode MS"/>
              </a:rPr>
              <a:t>Хиландарском</a:t>
            </a:r>
            <a:r>
              <a:rPr lang="ru-RU" b="0" i="0" dirty="0">
                <a:effectLst/>
                <a:latin typeface="Arial Unicode MS"/>
              </a:rPr>
              <a:t> и св. Павла А. приобрел небольшое (</a:t>
            </a:r>
            <a:r>
              <a:rPr lang="ru-RU" b="0" i="0" dirty="0" err="1">
                <a:effectLst/>
                <a:latin typeface="Arial Unicode MS"/>
              </a:rPr>
              <a:t>ок</a:t>
            </a:r>
            <a:r>
              <a:rPr lang="ru-RU" b="0" i="0" dirty="0">
                <a:effectLst/>
                <a:latin typeface="Arial Unicode MS"/>
              </a:rPr>
              <a:t>. 30 томов), но исключительно ценное собрание слав. (преимущественно </a:t>
            </a:r>
            <a:r>
              <a:rPr lang="ru-RU" b="0" i="0" dirty="0" err="1">
                <a:effectLst/>
                <a:latin typeface="Arial Unicode MS"/>
              </a:rPr>
              <a:t>болг</a:t>
            </a:r>
            <a:r>
              <a:rPr lang="ru-RU" b="0" i="0" dirty="0">
                <a:effectLst/>
                <a:latin typeface="Arial Unicode MS"/>
              </a:rPr>
              <a:t>. и серб.) рукописей XIII-XVI вв., в т. ч. 3 пергаменные. Среди них - древнейшие списки </a:t>
            </a:r>
            <a:r>
              <a:rPr lang="ru-RU" b="0" i="0" dirty="0" err="1">
                <a:effectLst/>
                <a:latin typeface="Arial Unicode MS"/>
              </a:rPr>
              <a:t>Шестоднева</a:t>
            </a:r>
            <a:r>
              <a:rPr lang="ru-RU" b="0" i="0" dirty="0">
                <a:effectLst/>
                <a:latin typeface="Arial Unicode MS"/>
              </a:rPr>
              <a:t> </a:t>
            </a:r>
            <a:r>
              <a:rPr lang="ru-RU" b="0" i="1" dirty="0">
                <a:effectLst/>
                <a:latin typeface="Arial Unicode MS"/>
              </a:rPr>
              <a:t>Иоанна Экзарха</a:t>
            </a:r>
            <a:r>
              <a:rPr lang="ru-RU" b="0" i="0" dirty="0">
                <a:effectLst/>
                <a:latin typeface="Arial Unicode MS"/>
              </a:rPr>
              <a:t> (ГИМ. Син. № 345 - серб. список 1263 г. с </a:t>
            </a:r>
            <a:r>
              <a:rPr lang="ru-RU" b="0" i="0" dirty="0" err="1">
                <a:effectLst/>
                <a:latin typeface="Arial Unicode MS"/>
              </a:rPr>
              <a:t>болг</a:t>
            </a:r>
            <a:r>
              <a:rPr lang="ru-RU" b="0" i="0" dirty="0">
                <a:effectLst/>
                <a:latin typeface="Arial Unicode MS"/>
              </a:rPr>
              <a:t>. оригинала), «Сказания о письменах» </a:t>
            </a:r>
            <a:r>
              <a:rPr lang="ru-RU" b="0" i="1" dirty="0">
                <a:effectLst/>
                <a:latin typeface="Arial Unicode MS"/>
              </a:rPr>
              <a:t>Храбра Черноризца</a:t>
            </a:r>
            <a:r>
              <a:rPr lang="ru-RU" b="0" i="0" dirty="0">
                <a:effectLst/>
                <a:latin typeface="Arial Unicode MS"/>
              </a:rPr>
              <a:t> и «Исповедания православной веры» </a:t>
            </a:r>
            <a:r>
              <a:rPr lang="ru-RU" b="0" i="1" dirty="0">
                <a:effectLst/>
                <a:latin typeface="Arial Unicode MS"/>
              </a:rPr>
              <a:t>Кирилла (Константина) Философа</a:t>
            </a:r>
            <a:r>
              <a:rPr lang="ru-RU" b="0" i="0" dirty="0">
                <a:effectLst/>
                <a:latin typeface="Arial Unicode MS"/>
              </a:rPr>
              <a:t> (РНБ. F. I. 376 - </a:t>
            </a:r>
            <a:r>
              <a:rPr lang="ru-RU" b="0" i="0" dirty="0" err="1">
                <a:effectLst/>
                <a:latin typeface="Arial Unicode MS"/>
              </a:rPr>
              <a:t>болг</a:t>
            </a:r>
            <a:r>
              <a:rPr lang="ru-RU" b="0" i="0" dirty="0">
                <a:effectLst/>
                <a:latin typeface="Arial Unicode MS"/>
              </a:rPr>
              <a:t>. сборник, переписанный </a:t>
            </a:r>
            <a:r>
              <a:rPr lang="ru-RU" b="0" i="0" dirty="0" err="1">
                <a:effectLst/>
                <a:latin typeface="Arial Unicode MS"/>
              </a:rPr>
              <a:t>иером</a:t>
            </a:r>
            <a:r>
              <a:rPr lang="ru-RU" b="0" i="0" dirty="0">
                <a:effectLst/>
                <a:latin typeface="Arial Unicode MS"/>
              </a:rPr>
              <a:t>. Лаврентием в 1348 для царя Иоанна Александра), Хроники Константина </a:t>
            </a:r>
            <a:r>
              <a:rPr lang="ru-RU" b="0" i="0" dirty="0" err="1">
                <a:effectLst/>
                <a:latin typeface="Arial Unicode MS"/>
              </a:rPr>
              <a:t>Манассии</a:t>
            </a:r>
            <a:r>
              <a:rPr lang="ru-RU" b="0" i="0" dirty="0">
                <a:effectLst/>
                <a:latin typeface="Arial Unicode MS"/>
              </a:rPr>
              <a:t> (ГИМ. Син. № 38 - </a:t>
            </a:r>
            <a:r>
              <a:rPr lang="ru-RU" b="0" i="0" dirty="0" err="1">
                <a:effectLst/>
                <a:latin typeface="Arial Unicode MS"/>
              </a:rPr>
              <a:t>болг</a:t>
            </a:r>
            <a:r>
              <a:rPr lang="ru-RU" b="0" i="0" dirty="0">
                <a:effectLst/>
                <a:latin typeface="Arial Unicode MS"/>
              </a:rPr>
              <a:t>. рукопись, переписанная попом Филиппом в 1345 также для царя Иоанна Александра).</a:t>
            </a:r>
          </a:p>
        </p:txBody>
      </p:sp>
    </p:spTree>
    <p:extLst>
      <p:ext uri="{BB962C8B-B14F-4D97-AF65-F5344CB8AC3E}">
        <p14:creationId xmlns:p14="http://schemas.microsoft.com/office/powerpoint/2010/main" val="422352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8B1CFC-2EEB-96AB-753D-8EE08750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68" y="526597"/>
            <a:ext cx="5759806" cy="508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DBC2D-0B4D-FDED-3888-5A1CD2234BD6}"/>
              </a:ext>
            </a:extLst>
          </p:cNvPr>
          <p:cNvSpPr txBox="1"/>
          <p:nvPr/>
        </p:nvSpPr>
        <p:spPr>
          <a:xfrm>
            <a:off x="454868" y="1226392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Arial Unicode MS"/>
              </a:rPr>
              <a:t>Модель храма Гроба Господня. Дар архим</a:t>
            </a:r>
            <a:r>
              <a:rPr lang="ru-RU" dirty="0">
                <a:solidFill>
                  <a:srgbClr val="555555"/>
                </a:solidFill>
                <a:latin typeface="Arial Unicode MS"/>
              </a:rPr>
              <a:t>андриту</a:t>
            </a:r>
            <a:r>
              <a:rPr lang="ru-RU" b="0" i="0" dirty="0">
                <a:solidFill>
                  <a:srgbClr val="555555"/>
                </a:solidFill>
                <a:effectLst/>
                <a:latin typeface="Arial Unicode MS"/>
              </a:rPr>
              <a:t> Никону (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Arial Unicode MS"/>
              </a:rPr>
              <a:t>Минову</a:t>
            </a:r>
            <a:r>
              <a:rPr lang="ru-RU" b="0" i="0" dirty="0">
                <a:solidFill>
                  <a:srgbClr val="555555"/>
                </a:solidFill>
                <a:effectLst/>
                <a:latin typeface="Arial Unicode MS"/>
              </a:rPr>
              <a:t>) от Иерусалимского патриарха Паисия. Первая четв</a:t>
            </a:r>
            <a:r>
              <a:rPr lang="ru-RU" dirty="0">
                <a:solidFill>
                  <a:srgbClr val="555555"/>
                </a:solidFill>
                <a:latin typeface="Arial Unicode MS"/>
              </a:rPr>
              <a:t>ерть</a:t>
            </a:r>
            <a:r>
              <a:rPr lang="ru-RU" b="0" i="0" dirty="0">
                <a:solidFill>
                  <a:srgbClr val="555555"/>
                </a:solidFill>
                <a:effectLst/>
                <a:latin typeface="Arial Unicode MS"/>
              </a:rPr>
              <a:t> XVII в. (ИАХМНИ)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32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937D36-6887-637A-F06D-1726A7CD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Критические замечания о греках</a:t>
            </a:r>
          </a:p>
        </p:txBody>
      </p:sp>
    </p:spTree>
    <p:extLst>
      <p:ext uri="{BB962C8B-B14F-4D97-AF65-F5344CB8AC3E}">
        <p14:creationId xmlns:p14="http://schemas.microsoft.com/office/powerpoint/2010/main" val="5463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3E5E0-6257-355A-BA56-6318C8EA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987" y="0"/>
            <a:ext cx="5172075" cy="666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A4CC8-F24C-B7F9-B826-CFA22951C093}"/>
              </a:ext>
            </a:extLst>
          </p:cNvPr>
          <p:cNvSpPr txBox="1"/>
          <p:nvPr/>
        </p:nvSpPr>
        <p:spPr>
          <a:xfrm>
            <a:off x="613488" y="634682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Антонис</a:t>
            </a:r>
            <a:r>
              <a:rPr lang="ru-RU" dirty="0"/>
              <a:t> ван Дейк. Портрет Марии </a:t>
            </a:r>
            <a:r>
              <a:rPr lang="ru-RU" dirty="0" err="1"/>
              <a:t>Ратвен</a:t>
            </a:r>
            <a:r>
              <a:rPr lang="ru-RU" dirty="0"/>
              <a:t>, </a:t>
            </a:r>
          </a:p>
          <a:p>
            <a:r>
              <a:rPr lang="ru-RU" dirty="0"/>
              <a:t>Жены художника</a:t>
            </a:r>
          </a:p>
          <a:p>
            <a:r>
              <a:rPr lang="ru-RU" dirty="0"/>
              <a:t>1639, </a:t>
            </a:r>
          </a:p>
          <a:p>
            <a:r>
              <a:rPr lang="ru-RU" dirty="0"/>
              <a:t>104 смx81 см</a:t>
            </a:r>
          </a:p>
          <a:p>
            <a:r>
              <a:rPr lang="ru-RU" dirty="0"/>
              <a:t>Прадо, Мадрид</a:t>
            </a:r>
          </a:p>
        </p:txBody>
      </p:sp>
    </p:spTree>
    <p:extLst>
      <p:ext uri="{BB962C8B-B14F-4D97-AF65-F5344CB8AC3E}">
        <p14:creationId xmlns:p14="http://schemas.microsoft.com/office/powerpoint/2010/main" val="34336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ан Дейк леди д'Обиньи и графиня Портленд">
            <a:extLst>
              <a:ext uri="{FF2B5EF4-FFF2-40B4-BE49-F238E27FC236}">
                <a16:creationId xmlns:a16="http://schemas.microsoft.com/office/drawing/2014/main" id="{BEBB61AE-29B1-B2F0-3D42-3A091315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95" y="6858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9E56A-771F-24A4-A61F-47FD3E45F8AF}"/>
              </a:ext>
            </a:extLst>
          </p:cNvPr>
          <p:cNvSpPr txBox="1"/>
          <p:nvPr/>
        </p:nvSpPr>
        <p:spPr>
          <a:xfrm>
            <a:off x="557505" y="595899"/>
            <a:ext cx="2605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-apple-system"/>
              </a:rPr>
              <a:t>Антонис</a:t>
            </a:r>
            <a:r>
              <a:rPr lang="ru-RU" b="0" i="0" dirty="0">
                <a:effectLst/>
                <a:latin typeface="-apple-system"/>
              </a:rPr>
              <a:t> Ван Дейк. Леди </a:t>
            </a:r>
            <a:r>
              <a:rPr lang="ru-RU" b="0" i="0" dirty="0" err="1">
                <a:effectLst/>
                <a:latin typeface="-apple-system"/>
              </a:rPr>
              <a:t>д’Обиньи</a:t>
            </a:r>
            <a:r>
              <a:rPr lang="ru-RU" b="0" i="0" dirty="0">
                <a:effectLst/>
                <a:latin typeface="-apple-system"/>
              </a:rPr>
              <a:t> и графиня Портленд. 1638-1639 гг. </a:t>
            </a:r>
            <a:r>
              <a:rPr lang="ru-RU" b="0" i="0" u="none" strike="noStrike" dirty="0">
                <a:effectLst/>
                <a:latin typeface="-apple-system"/>
              </a:rPr>
              <a:t>ГМИИ им. А.С. Пушкина</a:t>
            </a:r>
            <a:r>
              <a:rPr lang="ru-RU" b="0" i="0" dirty="0">
                <a:effectLst/>
                <a:latin typeface="-apple-system"/>
              </a:rPr>
              <a:t>, 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02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969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-apple-system</vt:lpstr>
      <vt:lpstr>Arial</vt:lpstr>
      <vt:lpstr>Arial Unicode MS</vt:lpstr>
      <vt:lpstr>Calibri</vt:lpstr>
      <vt:lpstr>Calibri Light</vt:lpstr>
      <vt:lpstr>PTSerifProWebBold</vt:lpstr>
      <vt:lpstr>PTSerifProWebItalic</vt:lpstr>
      <vt:lpstr>PTSerifProWebRegular</vt:lpstr>
      <vt:lpstr>Times-BoldItalic</vt:lpstr>
      <vt:lpstr>TimesNewRoman</vt:lpstr>
      <vt:lpstr>Тема Office</vt:lpstr>
      <vt:lpstr>Греческий мир глазами Арсения Суханова – церковного дипломата XVII века  </vt:lpstr>
      <vt:lpstr>Презентация PowerPoint</vt:lpstr>
      <vt:lpstr>Путешествия на Восток</vt:lpstr>
      <vt:lpstr>Литературное наследие</vt:lpstr>
      <vt:lpstr>Привез в Россию</vt:lpstr>
      <vt:lpstr>Презентация PowerPoint</vt:lpstr>
      <vt:lpstr>Критические замечания о греках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Греческий мир глазами Арсения Суханова – церковного дипломата XVII века  </dc:title>
  <dc:creator>yuliabuzykina@gmail.com</dc:creator>
  <cp:lastModifiedBy>yuliabuzykina@gmail.com</cp:lastModifiedBy>
  <cp:revision>1</cp:revision>
  <dcterms:created xsi:type="dcterms:W3CDTF">2022-10-18T09:41:12Z</dcterms:created>
  <dcterms:modified xsi:type="dcterms:W3CDTF">2022-10-18T12:18:07Z</dcterms:modified>
</cp:coreProperties>
</file>